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74" r:id="rId5"/>
    <p:sldId id="259" r:id="rId6"/>
    <p:sldId id="272" r:id="rId7"/>
    <p:sldId id="269" r:id="rId8"/>
    <p:sldId id="273" r:id="rId9"/>
    <p:sldId id="270" r:id="rId10"/>
    <p:sldId id="271" r:id="rId11"/>
    <p:sldId id="268" r:id="rId12"/>
    <p:sldId id="261" r:id="rId13"/>
    <p:sldId id="262" r:id="rId14"/>
    <p:sldId id="263"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8D03-A54C-1E43-9DAD-6D6A4F0AA6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E7AA3B-12B6-E44A-B5A1-1A1D52FC16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54A4B5-EDF4-E940-885C-3EA7533DE4F8}"/>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0F41F99D-A405-7B41-932E-80103A001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5D844-FF7E-814F-B9D2-72C20ECBD6D6}"/>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253633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ED13-D0AF-6F47-BF95-92E78BE33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4D083-6E93-8A43-9965-96845713C6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062D3-5F5E-AF4A-853D-50385610BCB5}"/>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551C6EA8-CA57-5344-AF8E-48CA71A90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93F0B-8619-B941-A3B4-8AFFABF3477F}"/>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27813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F0E61-C836-9C40-B1EA-90A26765FB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BC8F01-0B0F-D64D-9468-22B039ABFE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AE91A-27AA-EA46-A516-5CBA48FAC238}"/>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B8AF0FEF-7099-5446-BBF4-ABD194F8F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AF234-0EF1-6A45-AC4C-0E443B3A799B}"/>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239296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21D6-2F08-364F-A964-FD5D6B04AD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82A02-7B09-664B-B19F-266F0EBBE2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60C71-3A56-664F-9E84-060963F97F2C}"/>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0D187E8C-D7F6-C046-8162-EE2A3DD8A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DCD0C-D203-D54A-B199-5A7EC89EABD6}"/>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320361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A076-3963-1348-A788-3FA06DC3D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07CF83-1F0B-4D4E-8D11-B5048C867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A3702-1BFF-D84B-A4FE-DF3274C431B7}"/>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090D2C26-905C-9F41-A441-A1256378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DAE10-1589-A947-9F0E-86413C2587B7}"/>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311805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8D0A-593A-8D40-8AA2-D6663ED37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B0A0A-66A9-8D44-8408-C53C16F40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74E9D0-07EC-EA49-B27C-186956901F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1EDC90-AD28-6142-837A-0DC51CC69895}"/>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6" name="Footer Placeholder 5">
            <a:extLst>
              <a:ext uri="{FF2B5EF4-FFF2-40B4-BE49-F238E27FC236}">
                <a16:creationId xmlns:a16="http://schemas.microsoft.com/office/drawing/2014/main" id="{B4ACC7FF-780C-8E40-B700-282E276A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349BA-0FEF-1144-94C8-1101CFBA85FB}"/>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234425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C100-D82F-E84C-B929-AE40EE6B5E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F18BA9-3E84-D94F-A432-4B3D60CB54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DCFD96-B0C0-A040-B2A6-9902E76D2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40067D-9619-CC44-AD03-0B6811B9C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CE5960-EE89-FB4C-B01F-F1D9BAE169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E18442-EAC6-4342-9CDE-52B5FC3968FC}"/>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8" name="Footer Placeholder 7">
            <a:extLst>
              <a:ext uri="{FF2B5EF4-FFF2-40B4-BE49-F238E27FC236}">
                <a16:creationId xmlns:a16="http://schemas.microsoft.com/office/drawing/2014/main" id="{AD2A92DB-599F-EF42-BDC8-BEF496C8C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A86857-08C5-1749-B7C8-01441CCC0156}"/>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52551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EC89-2529-5A4B-8E4B-43CDCA9D1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CE876F-7F66-C24C-8D0E-F81032C557BA}"/>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4" name="Footer Placeholder 3">
            <a:extLst>
              <a:ext uri="{FF2B5EF4-FFF2-40B4-BE49-F238E27FC236}">
                <a16:creationId xmlns:a16="http://schemas.microsoft.com/office/drawing/2014/main" id="{C9D25AEC-9A5F-1D4D-9284-D4E2A0B9FB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4C5E61-6778-1140-8F32-E1EB4E632920}"/>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121621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06928F-83FF-174A-A256-8D294EE33A28}"/>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3" name="Footer Placeholder 2">
            <a:extLst>
              <a:ext uri="{FF2B5EF4-FFF2-40B4-BE49-F238E27FC236}">
                <a16:creationId xmlns:a16="http://schemas.microsoft.com/office/drawing/2014/main" id="{58192823-B43F-AB48-96F9-FD013CDA3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91B867-FB1A-8B47-834B-8FCE550B170C}"/>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214835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0B0F-CC71-654E-AEF7-EBC9E964D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A0449E-D73D-E845-9EC4-5D29CE411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C938C2-DE32-5F49-BFAF-9C8A09A32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5EF49-E2CD-9C48-B6C4-DAC38F04020C}"/>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6" name="Footer Placeholder 5">
            <a:extLst>
              <a:ext uri="{FF2B5EF4-FFF2-40B4-BE49-F238E27FC236}">
                <a16:creationId xmlns:a16="http://schemas.microsoft.com/office/drawing/2014/main" id="{C115E3D7-F5CA-DE42-85B2-243B7AC44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49F82-4695-794E-8AF7-0A6BE5634DAA}"/>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63916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2271-6B6E-DB4B-8AFC-D2A675615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F0E57-018C-014E-BC14-8BB623FE8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6AF7DD-EA64-4544-A841-66D9138A9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EE740-025E-874C-9024-626B769FD185}"/>
              </a:ext>
            </a:extLst>
          </p:cNvPr>
          <p:cNvSpPr>
            <a:spLocks noGrp="1"/>
          </p:cNvSpPr>
          <p:nvPr>
            <p:ph type="dt" sz="half" idx="10"/>
          </p:nvPr>
        </p:nvSpPr>
        <p:spPr/>
        <p:txBody>
          <a:bodyPr/>
          <a:lstStyle/>
          <a:p>
            <a:fld id="{0D61CBCE-4F19-194A-BC25-496D699148D0}" type="datetimeFigureOut">
              <a:rPr lang="en-US" smtClean="0"/>
              <a:t>9/5/19</a:t>
            </a:fld>
            <a:endParaRPr lang="en-US"/>
          </a:p>
        </p:txBody>
      </p:sp>
      <p:sp>
        <p:nvSpPr>
          <p:cNvPr id="6" name="Footer Placeholder 5">
            <a:extLst>
              <a:ext uri="{FF2B5EF4-FFF2-40B4-BE49-F238E27FC236}">
                <a16:creationId xmlns:a16="http://schemas.microsoft.com/office/drawing/2014/main" id="{7084C8BA-3A81-5B40-AB05-0F302322D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75A0C3-8C24-3545-8788-C7C2645F97EA}"/>
              </a:ext>
            </a:extLst>
          </p:cNvPr>
          <p:cNvSpPr>
            <a:spLocks noGrp="1"/>
          </p:cNvSpPr>
          <p:nvPr>
            <p:ph type="sldNum" sz="quarter" idx="12"/>
          </p:nvPr>
        </p:nvSpPr>
        <p:spPr/>
        <p:txBody>
          <a:bodyPr/>
          <a:lstStyle/>
          <a:p>
            <a:fld id="{5F263AB5-4AF1-C74A-A70A-8B76A84F1061}" type="slidenum">
              <a:rPr lang="en-US" smtClean="0"/>
              <a:t>‹#›</a:t>
            </a:fld>
            <a:endParaRPr lang="en-US"/>
          </a:p>
        </p:txBody>
      </p:sp>
    </p:spTree>
    <p:extLst>
      <p:ext uri="{BB962C8B-B14F-4D97-AF65-F5344CB8AC3E}">
        <p14:creationId xmlns:p14="http://schemas.microsoft.com/office/powerpoint/2010/main" val="1186045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E0872-B9E9-DF4B-9F3E-FFB46081B9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FAB283-A0B1-E14B-9AD8-95E1F377A9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EDB25-BBBA-A34B-8D52-C5AEA9BE5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1CBCE-4F19-194A-BC25-496D699148D0}" type="datetimeFigureOut">
              <a:rPr lang="en-US" smtClean="0"/>
              <a:t>9/5/19</a:t>
            </a:fld>
            <a:endParaRPr lang="en-US"/>
          </a:p>
        </p:txBody>
      </p:sp>
      <p:sp>
        <p:nvSpPr>
          <p:cNvPr id="5" name="Footer Placeholder 4">
            <a:extLst>
              <a:ext uri="{FF2B5EF4-FFF2-40B4-BE49-F238E27FC236}">
                <a16:creationId xmlns:a16="http://schemas.microsoft.com/office/drawing/2014/main" id="{C9C0522C-70BD-F24D-A462-705049C5A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F78367-0E62-F04F-885D-4A5DE3915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263AB5-4AF1-C74A-A70A-8B76A84F1061}" type="slidenum">
              <a:rPr lang="en-US" smtClean="0"/>
              <a:t>‹#›</a:t>
            </a:fld>
            <a:endParaRPr lang="en-US"/>
          </a:p>
        </p:txBody>
      </p:sp>
    </p:spTree>
    <p:extLst>
      <p:ext uri="{BB962C8B-B14F-4D97-AF65-F5344CB8AC3E}">
        <p14:creationId xmlns:p14="http://schemas.microsoft.com/office/powerpoint/2010/main" val="3718270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youtube.com/watch?v=72CO1m7tBh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ibrary-of-colors.glitch.m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vimeo.com/458717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Q9wcvFkWpsM"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imeo.com/88271704"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s://vimeo.com/133815147"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30D3539-71B2-7B4F-B229-B702E424D669}"/>
              </a:ext>
            </a:extLst>
          </p:cNvPr>
          <p:cNvSpPr txBox="1"/>
          <p:nvPr/>
        </p:nvSpPr>
        <p:spPr>
          <a:xfrm>
            <a:off x="679622" y="803189"/>
            <a:ext cx="4459937" cy="954107"/>
          </a:xfrm>
          <a:prstGeom prst="rect">
            <a:avLst/>
          </a:prstGeom>
          <a:noFill/>
        </p:spPr>
        <p:txBody>
          <a:bodyPr wrap="square" rtlCol="0">
            <a:spAutoFit/>
          </a:bodyPr>
          <a:lstStyle/>
          <a:p>
            <a:r>
              <a:rPr lang="en-US" sz="4000" dirty="0" err="1">
                <a:latin typeface="Helvetica" pitchFamily="2" charset="0"/>
              </a:rPr>
              <a:t>Jer</a:t>
            </a:r>
            <a:r>
              <a:rPr lang="en-US" sz="4000" dirty="0">
                <a:latin typeface="Helvetica" pitchFamily="2" charset="0"/>
              </a:rPr>
              <a:t> Thorp</a:t>
            </a:r>
          </a:p>
          <a:p>
            <a:r>
              <a:rPr lang="en-US" sz="1600" dirty="0">
                <a:latin typeface="Helvetica" pitchFamily="2" charset="0"/>
              </a:rPr>
              <a:t>1975-</a:t>
            </a:r>
          </a:p>
        </p:txBody>
      </p:sp>
      <p:sp>
        <p:nvSpPr>
          <p:cNvPr id="6" name="TextBox 5">
            <a:extLst>
              <a:ext uri="{FF2B5EF4-FFF2-40B4-BE49-F238E27FC236}">
                <a16:creationId xmlns:a16="http://schemas.microsoft.com/office/drawing/2014/main" id="{E406F45A-C7A5-C844-A6B7-43F0422B63C3}"/>
              </a:ext>
            </a:extLst>
          </p:cNvPr>
          <p:cNvSpPr txBox="1"/>
          <p:nvPr/>
        </p:nvSpPr>
        <p:spPr>
          <a:xfrm>
            <a:off x="363601" y="2556287"/>
            <a:ext cx="5528442" cy="1477328"/>
          </a:xfrm>
          <a:prstGeom prst="rect">
            <a:avLst/>
          </a:prstGeom>
          <a:noFill/>
        </p:spPr>
        <p:txBody>
          <a:bodyPr wrap="square" rtlCol="0">
            <a:spAutoFit/>
          </a:bodyPr>
          <a:lstStyle/>
          <a:p>
            <a:r>
              <a:rPr lang="en-US" dirty="0"/>
              <a:t>“I build tools for myself… for fun… they occupy the weird space somewhere between science, art, and design…. I’m building visual tools to help me understand systems.”</a:t>
            </a:r>
          </a:p>
          <a:p>
            <a:endParaRPr lang="en-US" dirty="0"/>
          </a:p>
          <a:p>
            <a:r>
              <a:rPr lang="en-US" i="1" dirty="0" err="1"/>
              <a:t>TedX</a:t>
            </a:r>
            <a:r>
              <a:rPr lang="en-US" i="1" dirty="0"/>
              <a:t> talk 2012</a:t>
            </a:r>
          </a:p>
        </p:txBody>
      </p:sp>
      <p:pic>
        <p:nvPicPr>
          <p:cNvPr id="7" name="Picture 6">
            <a:extLst>
              <a:ext uri="{FF2B5EF4-FFF2-40B4-BE49-F238E27FC236}">
                <a16:creationId xmlns:a16="http://schemas.microsoft.com/office/drawing/2014/main" id="{B35C1D02-F879-D54F-9F74-EE933DD374C2}"/>
              </a:ext>
            </a:extLst>
          </p:cNvPr>
          <p:cNvPicPr>
            <a:picLocks noChangeAspect="1"/>
          </p:cNvPicPr>
          <p:nvPr/>
        </p:nvPicPr>
        <p:blipFill>
          <a:blip r:embed="rId2"/>
          <a:stretch>
            <a:fillRect/>
          </a:stretch>
        </p:blipFill>
        <p:spPr>
          <a:xfrm>
            <a:off x="6197772" y="1447800"/>
            <a:ext cx="5727700" cy="3962400"/>
          </a:xfrm>
          <a:prstGeom prst="rect">
            <a:avLst/>
          </a:prstGeom>
        </p:spPr>
      </p:pic>
    </p:spTree>
    <p:extLst>
      <p:ext uri="{BB962C8B-B14F-4D97-AF65-F5344CB8AC3E}">
        <p14:creationId xmlns:p14="http://schemas.microsoft.com/office/powerpoint/2010/main" val="692417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91999-95EF-3444-BEAA-4B92D2A2FFEB}"/>
              </a:ext>
            </a:extLst>
          </p:cNvPr>
          <p:cNvPicPr>
            <a:picLocks noChangeAspect="1"/>
          </p:cNvPicPr>
          <p:nvPr/>
        </p:nvPicPr>
        <p:blipFill>
          <a:blip r:embed="rId2"/>
          <a:stretch>
            <a:fillRect/>
          </a:stretch>
        </p:blipFill>
        <p:spPr>
          <a:xfrm>
            <a:off x="6358746" y="1038534"/>
            <a:ext cx="5251951" cy="3583461"/>
          </a:xfrm>
          <a:prstGeom prst="rect">
            <a:avLst/>
          </a:prstGeom>
        </p:spPr>
      </p:pic>
      <p:pic>
        <p:nvPicPr>
          <p:cNvPr id="5" name="Picture 4">
            <a:extLst>
              <a:ext uri="{FF2B5EF4-FFF2-40B4-BE49-F238E27FC236}">
                <a16:creationId xmlns:a16="http://schemas.microsoft.com/office/drawing/2014/main" id="{CDA12C54-8750-DC46-A0DE-F971FD601426}"/>
              </a:ext>
            </a:extLst>
          </p:cNvPr>
          <p:cNvPicPr>
            <a:picLocks noChangeAspect="1"/>
          </p:cNvPicPr>
          <p:nvPr/>
        </p:nvPicPr>
        <p:blipFill>
          <a:blip r:embed="rId3"/>
          <a:stretch>
            <a:fillRect/>
          </a:stretch>
        </p:blipFill>
        <p:spPr>
          <a:xfrm>
            <a:off x="505698" y="967376"/>
            <a:ext cx="5431024" cy="3583461"/>
          </a:xfrm>
          <a:prstGeom prst="rect">
            <a:avLst/>
          </a:prstGeom>
        </p:spPr>
      </p:pic>
      <p:sp>
        <p:nvSpPr>
          <p:cNvPr id="6" name="TextBox 5">
            <a:extLst>
              <a:ext uri="{FF2B5EF4-FFF2-40B4-BE49-F238E27FC236}">
                <a16:creationId xmlns:a16="http://schemas.microsoft.com/office/drawing/2014/main" id="{8628EF98-910A-FC40-9DC8-1D57731FCDDC}"/>
              </a:ext>
            </a:extLst>
          </p:cNvPr>
          <p:cNvSpPr txBox="1"/>
          <p:nvPr/>
        </p:nvSpPr>
        <p:spPr>
          <a:xfrm>
            <a:off x="249985" y="178108"/>
            <a:ext cx="8992869" cy="707886"/>
          </a:xfrm>
          <a:prstGeom prst="rect">
            <a:avLst/>
          </a:prstGeom>
          <a:noFill/>
        </p:spPr>
        <p:txBody>
          <a:bodyPr wrap="square" rtlCol="0">
            <a:spAutoFit/>
          </a:bodyPr>
          <a:lstStyle/>
          <a:p>
            <a:r>
              <a:rPr lang="en-US" sz="4000" dirty="0">
                <a:latin typeface="Helvetica" pitchFamily="2" charset="0"/>
              </a:rPr>
              <a:t>“We were once strangers too”  2017</a:t>
            </a:r>
            <a:endParaRPr lang="en-US" dirty="0"/>
          </a:p>
        </p:txBody>
      </p:sp>
      <p:sp>
        <p:nvSpPr>
          <p:cNvPr id="2" name="Rectangle 1">
            <a:extLst>
              <a:ext uri="{FF2B5EF4-FFF2-40B4-BE49-F238E27FC236}">
                <a16:creationId xmlns:a16="http://schemas.microsoft.com/office/drawing/2014/main" id="{8D4F74E7-711F-064D-85E0-7E2D22215533}"/>
              </a:ext>
            </a:extLst>
          </p:cNvPr>
          <p:cNvSpPr/>
          <p:nvPr/>
        </p:nvSpPr>
        <p:spPr>
          <a:xfrm>
            <a:off x="2888722" y="5002612"/>
            <a:ext cx="6096000" cy="1477328"/>
          </a:xfrm>
          <a:prstGeom prst="rect">
            <a:avLst/>
          </a:prstGeom>
        </p:spPr>
        <p:txBody>
          <a:bodyPr>
            <a:spAutoFit/>
          </a:bodyPr>
          <a:lstStyle/>
          <a:p>
            <a:r>
              <a:rPr lang="en-US" dirty="0">
                <a:solidFill>
                  <a:srgbClr val="2A2A2A"/>
                </a:solidFill>
                <a:latin typeface="din-next-w01-light"/>
              </a:rPr>
              <a:t>Made of 33 metal poles each inscribed with the immigrant population in NYC coming from an individual nation, a viewer’s shift in perspective resolved the sculpture to an iconic heart when viewed from the statue of Father Duffy in the center of Times Square.</a:t>
            </a:r>
            <a:endParaRPr lang="en-US" dirty="0"/>
          </a:p>
        </p:txBody>
      </p:sp>
      <p:sp>
        <p:nvSpPr>
          <p:cNvPr id="3" name="Rectangle 2">
            <a:extLst>
              <a:ext uri="{FF2B5EF4-FFF2-40B4-BE49-F238E27FC236}">
                <a16:creationId xmlns:a16="http://schemas.microsoft.com/office/drawing/2014/main" id="{1186018C-4C38-A34E-AAC1-791FF080AB07}"/>
              </a:ext>
            </a:extLst>
          </p:cNvPr>
          <p:cNvSpPr/>
          <p:nvPr/>
        </p:nvSpPr>
        <p:spPr>
          <a:xfrm>
            <a:off x="249985" y="6479940"/>
            <a:ext cx="5001049" cy="369332"/>
          </a:xfrm>
          <a:prstGeom prst="rect">
            <a:avLst/>
          </a:prstGeom>
        </p:spPr>
        <p:txBody>
          <a:bodyPr wrap="none">
            <a:spAutoFit/>
          </a:bodyPr>
          <a:lstStyle/>
          <a:p>
            <a:r>
              <a:rPr lang="en-US" dirty="0">
                <a:hlinkClick r:id="rId4"/>
              </a:rPr>
              <a:t>https://www.youtube.com/watch?v=72CO1m7tBhs</a:t>
            </a:r>
            <a:endParaRPr lang="en-US" dirty="0"/>
          </a:p>
        </p:txBody>
      </p:sp>
    </p:spTree>
    <p:extLst>
      <p:ext uri="{BB962C8B-B14F-4D97-AF65-F5344CB8AC3E}">
        <p14:creationId xmlns:p14="http://schemas.microsoft.com/office/powerpoint/2010/main" val="257812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BD0EC-3BFD-074F-86BC-D94D98B11FE2}"/>
              </a:ext>
            </a:extLst>
          </p:cNvPr>
          <p:cNvPicPr>
            <a:picLocks noChangeAspect="1"/>
          </p:cNvPicPr>
          <p:nvPr/>
        </p:nvPicPr>
        <p:blipFill>
          <a:blip r:embed="rId2"/>
          <a:stretch>
            <a:fillRect/>
          </a:stretch>
        </p:blipFill>
        <p:spPr>
          <a:xfrm>
            <a:off x="2026508" y="501110"/>
            <a:ext cx="8805850" cy="5855779"/>
          </a:xfrm>
          <a:prstGeom prst="rect">
            <a:avLst/>
          </a:prstGeom>
        </p:spPr>
      </p:pic>
    </p:spTree>
    <p:extLst>
      <p:ext uri="{BB962C8B-B14F-4D97-AF65-F5344CB8AC3E}">
        <p14:creationId xmlns:p14="http://schemas.microsoft.com/office/powerpoint/2010/main" val="276346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2340E4-DF49-5D4F-8EDD-B6E6E8FF32B0}"/>
              </a:ext>
            </a:extLst>
          </p:cNvPr>
          <p:cNvPicPr>
            <a:picLocks noChangeAspect="1"/>
          </p:cNvPicPr>
          <p:nvPr/>
        </p:nvPicPr>
        <p:blipFill>
          <a:blip r:embed="rId2"/>
          <a:stretch>
            <a:fillRect/>
          </a:stretch>
        </p:blipFill>
        <p:spPr>
          <a:xfrm>
            <a:off x="0" y="237833"/>
            <a:ext cx="12192000" cy="6382334"/>
          </a:xfrm>
          <a:prstGeom prst="rect">
            <a:avLst/>
          </a:prstGeom>
        </p:spPr>
      </p:pic>
    </p:spTree>
    <p:extLst>
      <p:ext uri="{BB962C8B-B14F-4D97-AF65-F5344CB8AC3E}">
        <p14:creationId xmlns:p14="http://schemas.microsoft.com/office/powerpoint/2010/main" val="135655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6733D-52F7-6546-B6B8-6BDAAE9B6FBE}"/>
              </a:ext>
            </a:extLst>
          </p:cNvPr>
          <p:cNvPicPr>
            <a:picLocks noChangeAspect="1"/>
          </p:cNvPicPr>
          <p:nvPr/>
        </p:nvPicPr>
        <p:blipFill>
          <a:blip r:embed="rId2"/>
          <a:stretch>
            <a:fillRect/>
          </a:stretch>
        </p:blipFill>
        <p:spPr>
          <a:xfrm>
            <a:off x="823290" y="1260388"/>
            <a:ext cx="10157748" cy="4774385"/>
          </a:xfrm>
          <a:prstGeom prst="rect">
            <a:avLst/>
          </a:prstGeom>
        </p:spPr>
      </p:pic>
      <p:sp>
        <p:nvSpPr>
          <p:cNvPr id="4" name="TextBox 3">
            <a:extLst>
              <a:ext uri="{FF2B5EF4-FFF2-40B4-BE49-F238E27FC236}">
                <a16:creationId xmlns:a16="http://schemas.microsoft.com/office/drawing/2014/main" id="{F6A2AE4A-6818-8D4B-BDA3-EF4C5F5EB85F}"/>
              </a:ext>
            </a:extLst>
          </p:cNvPr>
          <p:cNvSpPr txBox="1"/>
          <p:nvPr/>
        </p:nvSpPr>
        <p:spPr>
          <a:xfrm>
            <a:off x="348839" y="141037"/>
            <a:ext cx="6472375" cy="707886"/>
          </a:xfrm>
          <a:prstGeom prst="rect">
            <a:avLst/>
          </a:prstGeom>
          <a:noFill/>
        </p:spPr>
        <p:txBody>
          <a:bodyPr wrap="square" rtlCol="0">
            <a:spAutoFit/>
          </a:bodyPr>
          <a:lstStyle/>
          <a:p>
            <a:r>
              <a:rPr lang="en-US" sz="4000" dirty="0">
                <a:latin typeface="Helvetica" pitchFamily="2" charset="0"/>
              </a:rPr>
              <a:t>“Library of Time”  2017-18</a:t>
            </a:r>
          </a:p>
        </p:txBody>
      </p:sp>
    </p:spTree>
    <p:extLst>
      <p:ext uri="{BB962C8B-B14F-4D97-AF65-F5344CB8AC3E}">
        <p14:creationId xmlns:p14="http://schemas.microsoft.com/office/powerpoint/2010/main" val="57195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8D2B10-1200-2248-B303-04CDEEF42CC8}"/>
              </a:ext>
            </a:extLst>
          </p:cNvPr>
          <p:cNvSpPr/>
          <p:nvPr/>
        </p:nvSpPr>
        <p:spPr>
          <a:xfrm>
            <a:off x="131363" y="723555"/>
            <a:ext cx="3403111" cy="369332"/>
          </a:xfrm>
          <a:prstGeom prst="rect">
            <a:avLst/>
          </a:prstGeom>
        </p:spPr>
        <p:txBody>
          <a:bodyPr wrap="none">
            <a:spAutoFit/>
          </a:bodyPr>
          <a:lstStyle/>
          <a:p>
            <a:r>
              <a:rPr lang="en-US" dirty="0">
                <a:hlinkClick r:id="rId2"/>
              </a:rPr>
              <a:t>https://library-of-colors.glitch.me/</a:t>
            </a:r>
            <a:endParaRPr lang="en-US" dirty="0"/>
          </a:p>
        </p:txBody>
      </p:sp>
      <p:sp>
        <p:nvSpPr>
          <p:cNvPr id="3" name="TextBox 2">
            <a:extLst>
              <a:ext uri="{FF2B5EF4-FFF2-40B4-BE49-F238E27FC236}">
                <a16:creationId xmlns:a16="http://schemas.microsoft.com/office/drawing/2014/main" id="{7E14B650-B2AF-4C49-9E23-4B4A9DEAE1CC}"/>
              </a:ext>
            </a:extLst>
          </p:cNvPr>
          <p:cNvSpPr txBox="1"/>
          <p:nvPr/>
        </p:nvSpPr>
        <p:spPr>
          <a:xfrm>
            <a:off x="0" y="103966"/>
            <a:ext cx="6472375" cy="707886"/>
          </a:xfrm>
          <a:prstGeom prst="rect">
            <a:avLst/>
          </a:prstGeom>
          <a:noFill/>
        </p:spPr>
        <p:txBody>
          <a:bodyPr wrap="square" rtlCol="0">
            <a:spAutoFit/>
          </a:bodyPr>
          <a:lstStyle/>
          <a:p>
            <a:r>
              <a:rPr lang="en-US" sz="4000" dirty="0">
                <a:latin typeface="Helvetica" pitchFamily="2" charset="0"/>
              </a:rPr>
              <a:t>“Library of Colors”  2017-18</a:t>
            </a:r>
          </a:p>
        </p:txBody>
      </p:sp>
      <p:pic>
        <p:nvPicPr>
          <p:cNvPr id="4" name="Picture 3">
            <a:extLst>
              <a:ext uri="{FF2B5EF4-FFF2-40B4-BE49-F238E27FC236}">
                <a16:creationId xmlns:a16="http://schemas.microsoft.com/office/drawing/2014/main" id="{BCA2E8A7-499A-6D42-96FB-3E883C3CF274}"/>
              </a:ext>
            </a:extLst>
          </p:cNvPr>
          <p:cNvPicPr>
            <a:picLocks noChangeAspect="1"/>
          </p:cNvPicPr>
          <p:nvPr/>
        </p:nvPicPr>
        <p:blipFill>
          <a:blip r:embed="rId3"/>
          <a:stretch>
            <a:fillRect/>
          </a:stretch>
        </p:blipFill>
        <p:spPr>
          <a:xfrm>
            <a:off x="1625797" y="1550088"/>
            <a:ext cx="9312876" cy="4584357"/>
          </a:xfrm>
          <a:prstGeom prst="rect">
            <a:avLst/>
          </a:prstGeom>
        </p:spPr>
      </p:pic>
    </p:spTree>
    <p:extLst>
      <p:ext uri="{BB962C8B-B14F-4D97-AF65-F5344CB8AC3E}">
        <p14:creationId xmlns:p14="http://schemas.microsoft.com/office/powerpoint/2010/main" val="1487220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A8B3C-AD30-3F47-BFD0-1A926E7A4F5F}"/>
              </a:ext>
            </a:extLst>
          </p:cNvPr>
          <p:cNvSpPr txBox="1"/>
          <p:nvPr/>
        </p:nvSpPr>
        <p:spPr>
          <a:xfrm>
            <a:off x="406353" y="445837"/>
            <a:ext cx="4459937" cy="707886"/>
          </a:xfrm>
          <a:prstGeom prst="rect">
            <a:avLst/>
          </a:prstGeom>
          <a:noFill/>
        </p:spPr>
        <p:txBody>
          <a:bodyPr wrap="square" rtlCol="0">
            <a:spAutoFit/>
          </a:bodyPr>
          <a:lstStyle/>
          <a:p>
            <a:r>
              <a:rPr lang="en-US" sz="4000" dirty="0">
                <a:latin typeface="Helvetica" pitchFamily="2" charset="0"/>
              </a:rPr>
              <a:t>For more</a:t>
            </a:r>
          </a:p>
        </p:txBody>
      </p:sp>
      <p:sp>
        <p:nvSpPr>
          <p:cNvPr id="5" name="TextBox 4">
            <a:extLst>
              <a:ext uri="{FF2B5EF4-FFF2-40B4-BE49-F238E27FC236}">
                <a16:creationId xmlns:a16="http://schemas.microsoft.com/office/drawing/2014/main" id="{7BAFF234-6348-DF44-A0B4-FFB285642586}"/>
              </a:ext>
            </a:extLst>
          </p:cNvPr>
          <p:cNvSpPr txBox="1"/>
          <p:nvPr/>
        </p:nvSpPr>
        <p:spPr>
          <a:xfrm>
            <a:off x="1636063" y="1763583"/>
            <a:ext cx="4459937" cy="400110"/>
          </a:xfrm>
          <a:prstGeom prst="rect">
            <a:avLst/>
          </a:prstGeom>
          <a:noFill/>
        </p:spPr>
        <p:txBody>
          <a:bodyPr wrap="square" rtlCol="0">
            <a:spAutoFit/>
          </a:bodyPr>
          <a:lstStyle/>
          <a:p>
            <a:r>
              <a:rPr lang="en-US" sz="2000" dirty="0" err="1">
                <a:latin typeface="Helvetica" pitchFamily="2" charset="0"/>
              </a:rPr>
              <a:t>Jerthorp.com</a:t>
            </a:r>
            <a:endParaRPr lang="en-US" sz="2000" dirty="0">
              <a:latin typeface="Helvetica" pitchFamily="2" charset="0"/>
            </a:endParaRPr>
          </a:p>
        </p:txBody>
      </p:sp>
      <p:sp>
        <p:nvSpPr>
          <p:cNvPr id="6" name="TextBox 5">
            <a:extLst>
              <a:ext uri="{FF2B5EF4-FFF2-40B4-BE49-F238E27FC236}">
                <a16:creationId xmlns:a16="http://schemas.microsoft.com/office/drawing/2014/main" id="{0F81707A-BEB9-C74E-B0C7-246522F5AA6A}"/>
              </a:ext>
            </a:extLst>
          </p:cNvPr>
          <p:cNvSpPr txBox="1"/>
          <p:nvPr/>
        </p:nvSpPr>
        <p:spPr>
          <a:xfrm>
            <a:off x="1636063" y="3228945"/>
            <a:ext cx="5994448" cy="400110"/>
          </a:xfrm>
          <a:prstGeom prst="rect">
            <a:avLst/>
          </a:prstGeom>
          <a:noFill/>
        </p:spPr>
        <p:txBody>
          <a:bodyPr wrap="square" rtlCol="0">
            <a:spAutoFit/>
          </a:bodyPr>
          <a:lstStyle/>
          <a:p>
            <a:r>
              <a:rPr lang="en-US" sz="2000" dirty="0">
                <a:latin typeface="Helvetica" pitchFamily="2" charset="0"/>
              </a:rPr>
              <a:t>Podcasts &amp; examples at Library of Congress</a:t>
            </a:r>
          </a:p>
        </p:txBody>
      </p:sp>
      <p:sp>
        <p:nvSpPr>
          <p:cNvPr id="10" name="TextBox 9">
            <a:extLst>
              <a:ext uri="{FF2B5EF4-FFF2-40B4-BE49-F238E27FC236}">
                <a16:creationId xmlns:a16="http://schemas.microsoft.com/office/drawing/2014/main" id="{51F8ECD7-D441-A242-88CF-133E3B4C1917}"/>
              </a:ext>
            </a:extLst>
          </p:cNvPr>
          <p:cNvSpPr txBox="1"/>
          <p:nvPr/>
        </p:nvSpPr>
        <p:spPr>
          <a:xfrm>
            <a:off x="1636063" y="2519970"/>
            <a:ext cx="5994448" cy="400110"/>
          </a:xfrm>
          <a:prstGeom prst="rect">
            <a:avLst/>
          </a:prstGeom>
          <a:noFill/>
        </p:spPr>
        <p:txBody>
          <a:bodyPr wrap="square" rtlCol="0">
            <a:spAutoFit/>
          </a:bodyPr>
          <a:lstStyle/>
          <a:p>
            <a:r>
              <a:rPr lang="en-US" sz="2000" dirty="0">
                <a:latin typeface="Helvetica" pitchFamily="2" charset="0"/>
              </a:rPr>
              <a:t>Vimeo not </a:t>
            </a:r>
            <a:r>
              <a:rPr lang="en-US" sz="2000" dirty="0" err="1">
                <a:latin typeface="Helvetica" pitchFamily="2" charset="0"/>
              </a:rPr>
              <a:t>Youtube</a:t>
            </a:r>
            <a:endParaRPr lang="en-US" sz="2000" dirty="0">
              <a:latin typeface="Helvetica" pitchFamily="2" charset="0"/>
            </a:endParaRPr>
          </a:p>
        </p:txBody>
      </p:sp>
    </p:spTree>
    <p:extLst>
      <p:ext uri="{BB962C8B-B14F-4D97-AF65-F5344CB8AC3E}">
        <p14:creationId xmlns:p14="http://schemas.microsoft.com/office/powerpoint/2010/main" val="124281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36B6E5-A61E-3846-A416-59742D67FF96}"/>
              </a:ext>
            </a:extLst>
          </p:cNvPr>
          <p:cNvSpPr txBox="1"/>
          <p:nvPr/>
        </p:nvSpPr>
        <p:spPr>
          <a:xfrm>
            <a:off x="679622" y="803189"/>
            <a:ext cx="5626585" cy="707886"/>
          </a:xfrm>
          <a:prstGeom prst="rect">
            <a:avLst/>
          </a:prstGeom>
          <a:noFill/>
        </p:spPr>
        <p:txBody>
          <a:bodyPr wrap="square" rtlCol="0">
            <a:spAutoFit/>
          </a:bodyPr>
          <a:lstStyle/>
          <a:p>
            <a:r>
              <a:rPr lang="en-US" sz="4000" dirty="0" err="1">
                <a:latin typeface="Helvetica" pitchFamily="2" charset="0"/>
              </a:rPr>
              <a:t>Jer</a:t>
            </a:r>
            <a:r>
              <a:rPr lang="en-US" sz="4000" dirty="0">
                <a:latin typeface="Helvetica" pitchFamily="2" charset="0"/>
              </a:rPr>
              <a:t> Thorp : Biography</a:t>
            </a:r>
          </a:p>
        </p:txBody>
      </p:sp>
      <p:pic>
        <p:nvPicPr>
          <p:cNvPr id="5" name="Picture 4">
            <a:extLst>
              <a:ext uri="{FF2B5EF4-FFF2-40B4-BE49-F238E27FC236}">
                <a16:creationId xmlns:a16="http://schemas.microsoft.com/office/drawing/2014/main" id="{4183573F-1901-1549-8D87-D3462AAFAB97}"/>
              </a:ext>
            </a:extLst>
          </p:cNvPr>
          <p:cNvPicPr>
            <a:picLocks noChangeAspect="1"/>
          </p:cNvPicPr>
          <p:nvPr/>
        </p:nvPicPr>
        <p:blipFill>
          <a:blip r:embed="rId2"/>
          <a:stretch>
            <a:fillRect/>
          </a:stretch>
        </p:blipFill>
        <p:spPr>
          <a:xfrm>
            <a:off x="1108043" y="2998821"/>
            <a:ext cx="2628900" cy="533400"/>
          </a:xfrm>
          <a:prstGeom prst="rect">
            <a:avLst/>
          </a:prstGeom>
        </p:spPr>
      </p:pic>
      <p:sp>
        <p:nvSpPr>
          <p:cNvPr id="6" name="TextBox 5">
            <a:extLst>
              <a:ext uri="{FF2B5EF4-FFF2-40B4-BE49-F238E27FC236}">
                <a16:creationId xmlns:a16="http://schemas.microsoft.com/office/drawing/2014/main" id="{52A928DA-33C1-4E43-84BB-C47299516755}"/>
              </a:ext>
            </a:extLst>
          </p:cNvPr>
          <p:cNvSpPr txBox="1"/>
          <p:nvPr/>
        </p:nvSpPr>
        <p:spPr>
          <a:xfrm>
            <a:off x="1607911" y="2629489"/>
            <a:ext cx="1629164" cy="369332"/>
          </a:xfrm>
          <a:prstGeom prst="rect">
            <a:avLst/>
          </a:prstGeom>
          <a:noFill/>
        </p:spPr>
        <p:txBody>
          <a:bodyPr wrap="none" rtlCol="0">
            <a:spAutoFit/>
          </a:bodyPr>
          <a:lstStyle/>
          <a:p>
            <a:r>
              <a:rPr lang="en-US" dirty="0"/>
              <a:t>Adjunct Faculty</a:t>
            </a:r>
          </a:p>
        </p:txBody>
      </p:sp>
      <p:pic>
        <p:nvPicPr>
          <p:cNvPr id="7" name="Picture 6">
            <a:extLst>
              <a:ext uri="{FF2B5EF4-FFF2-40B4-BE49-F238E27FC236}">
                <a16:creationId xmlns:a16="http://schemas.microsoft.com/office/drawing/2014/main" id="{15CC935F-580F-D84C-8C70-2A05FF327F67}"/>
              </a:ext>
            </a:extLst>
          </p:cNvPr>
          <p:cNvPicPr>
            <a:picLocks noChangeAspect="1"/>
          </p:cNvPicPr>
          <p:nvPr/>
        </p:nvPicPr>
        <p:blipFill>
          <a:blip r:embed="rId3"/>
          <a:stretch>
            <a:fillRect/>
          </a:stretch>
        </p:blipFill>
        <p:spPr>
          <a:xfrm>
            <a:off x="1544597" y="4576271"/>
            <a:ext cx="3766408" cy="476863"/>
          </a:xfrm>
          <a:prstGeom prst="rect">
            <a:avLst/>
          </a:prstGeom>
        </p:spPr>
      </p:pic>
      <p:sp>
        <p:nvSpPr>
          <p:cNvPr id="8" name="TextBox 7">
            <a:extLst>
              <a:ext uri="{FF2B5EF4-FFF2-40B4-BE49-F238E27FC236}">
                <a16:creationId xmlns:a16="http://schemas.microsoft.com/office/drawing/2014/main" id="{0F7A3AD9-4E37-004C-8548-D79BC71E5C61}"/>
              </a:ext>
            </a:extLst>
          </p:cNvPr>
          <p:cNvSpPr txBox="1"/>
          <p:nvPr/>
        </p:nvSpPr>
        <p:spPr>
          <a:xfrm>
            <a:off x="1892119" y="4206939"/>
            <a:ext cx="2601674" cy="369332"/>
          </a:xfrm>
          <a:prstGeom prst="rect">
            <a:avLst/>
          </a:prstGeom>
          <a:noFill/>
        </p:spPr>
        <p:txBody>
          <a:bodyPr wrap="none" rtlCol="0">
            <a:spAutoFit/>
          </a:bodyPr>
          <a:lstStyle/>
          <a:p>
            <a:r>
              <a:rPr lang="en-US" dirty="0"/>
              <a:t>“Data Artist in Residence”</a:t>
            </a:r>
          </a:p>
        </p:txBody>
      </p:sp>
      <p:sp>
        <p:nvSpPr>
          <p:cNvPr id="9" name="Rectangle 8">
            <a:extLst>
              <a:ext uri="{FF2B5EF4-FFF2-40B4-BE49-F238E27FC236}">
                <a16:creationId xmlns:a16="http://schemas.microsoft.com/office/drawing/2014/main" id="{9251CF11-6E78-5940-9DE4-21ACAD3528D2}"/>
              </a:ext>
            </a:extLst>
          </p:cNvPr>
          <p:cNvSpPr/>
          <p:nvPr/>
        </p:nvSpPr>
        <p:spPr>
          <a:xfrm>
            <a:off x="8413736" y="3162889"/>
            <a:ext cx="2569934" cy="369332"/>
          </a:xfrm>
          <a:prstGeom prst="rect">
            <a:avLst/>
          </a:prstGeom>
        </p:spPr>
        <p:txBody>
          <a:bodyPr wrap="none">
            <a:spAutoFit/>
          </a:bodyPr>
          <a:lstStyle/>
          <a:p>
            <a:r>
              <a:rPr lang="en-US" b="0" i="0" dirty="0">
                <a:solidFill>
                  <a:srgbClr val="333333"/>
                </a:solidFill>
                <a:effectLst/>
                <a:latin typeface="Arial" panose="020B0604020202020204" pitchFamily="34" charset="0"/>
              </a:rPr>
              <a:t>Innovator-in-Residence</a:t>
            </a:r>
            <a:endParaRPr lang="en-US" dirty="0"/>
          </a:p>
        </p:txBody>
      </p:sp>
      <p:pic>
        <p:nvPicPr>
          <p:cNvPr id="10" name="Picture 9">
            <a:extLst>
              <a:ext uri="{FF2B5EF4-FFF2-40B4-BE49-F238E27FC236}">
                <a16:creationId xmlns:a16="http://schemas.microsoft.com/office/drawing/2014/main" id="{1A75DBDD-EB7B-4D48-AA5B-739A861010A3}"/>
              </a:ext>
            </a:extLst>
          </p:cNvPr>
          <p:cNvPicPr>
            <a:picLocks noChangeAspect="1"/>
          </p:cNvPicPr>
          <p:nvPr/>
        </p:nvPicPr>
        <p:blipFill>
          <a:blip r:embed="rId4"/>
          <a:stretch>
            <a:fillRect/>
          </a:stretch>
        </p:blipFill>
        <p:spPr>
          <a:xfrm>
            <a:off x="8455059" y="3494938"/>
            <a:ext cx="2847083" cy="753197"/>
          </a:xfrm>
          <a:prstGeom prst="rect">
            <a:avLst/>
          </a:prstGeom>
        </p:spPr>
      </p:pic>
      <p:pic>
        <p:nvPicPr>
          <p:cNvPr id="11" name="Picture 10">
            <a:extLst>
              <a:ext uri="{FF2B5EF4-FFF2-40B4-BE49-F238E27FC236}">
                <a16:creationId xmlns:a16="http://schemas.microsoft.com/office/drawing/2014/main" id="{144D154F-3691-3C4F-BEE0-EC2C2A5FD0A1}"/>
              </a:ext>
            </a:extLst>
          </p:cNvPr>
          <p:cNvPicPr>
            <a:picLocks noChangeAspect="1"/>
          </p:cNvPicPr>
          <p:nvPr/>
        </p:nvPicPr>
        <p:blipFill>
          <a:blip r:embed="rId5"/>
          <a:stretch>
            <a:fillRect/>
          </a:stretch>
        </p:blipFill>
        <p:spPr>
          <a:xfrm>
            <a:off x="5311005" y="2388189"/>
            <a:ext cx="1854200" cy="1549400"/>
          </a:xfrm>
          <a:prstGeom prst="rect">
            <a:avLst/>
          </a:prstGeom>
        </p:spPr>
      </p:pic>
    </p:spTree>
    <p:extLst>
      <p:ext uri="{BB962C8B-B14F-4D97-AF65-F5344CB8AC3E}">
        <p14:creationId xmlns:p14="http://schemas.microsoft.com/office/powerpoint/2010/main" val="2115178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13C37A-6D33-8A44-904B-E27DE8113C5F}"/>
              </a:ext>
            </a:extLst>
          </p:cNvPr>
          <p:cNvPicPr>
            <a:picLocks noChangeAspect="1"/>
          </p:cNvPicPr>
          <p:nvPr/>
        </p:nvPicPr>
        <p:blipFill>
          <a:blip r:embed="rId2"/>
          <a:stretch>
            <a:fillRect/>
          </a:stretch>
        </p:blipFill>
        <p:spPr>
          <a:xfrm>
            <a:off x="6311681" y="3207704"/>
            <a:ext cx="4889500" cy="3204459"/>
          </a:xfrm>
          <a:prstGeom prst="rect">
            <a:avLst/>
          </a:prstGeom>
        </p:spPr>
      </p:pic>
      <p:sp>
        <p:nvSpPr>
          <p:cNvPr id="3" name="TextBox 2">
            <a:extLst>
              <a:ext uri="{FF2B5EF4-FFF2-40B4-BE49-F238E27FC236}">
                <a16:creationId xmlns:a16="http://schemas.microsoft.com/office/drawing/2014/main" id="{C33A8B3C-AD30-3F47-BFD0-1A926E7A4F5F}"/>
              </a:ext>
            </a:extLst>
          </p:cNvPr>
          <p:cNvSpPr txBox="1"/>
          <p:nvPr/>
        </p:nvSpPr>
        <p:spPr>
          <a:xfrm>
            <a:off x="406353" y="445837"/>
            <a:ext cx="4459937" cy="707886"/>
          </a:xfrm>
          <a:prstGeom prst="rect">
            <a:avLst/>
          </a:prstGeom>
          <a:noFill/>
        </p:spPr>
        <p:txBody>
          <a:bodyPr wrap="square" rtlCol="0">
            <a:spAutoFit/>
          </a:bodyPr>
          <a:lstStyle/>
          <a:p>
            <a:r>
              <a:rPr lang="en-US" sz="4000" dirty="0">
                <a:latin typeface="Helvetica" pitchFamily="2" charset="0"/>
              </a:rPr>
              <a:t>Inspiration</a:t>
            </a:r>
          </a:p>
        </p:txBody>
      </p:sp>
      <p:sp>
        <p:nvSpPr>
          <p:cNvPr id="5" name="TextBox 4">
            <a:extLst>
              <a:ext uri="{FF2B5EF4-FFF2-40B4-BE49-F238E27FC236}">
                <a16:creationId xmlns:a16="http://schemas.microsoft.com/office/drawing/2014/main" id="{7BAFF234-6348-DF44-A0B4-FFB285642586}"/>
              </a:ext>
            </a:extLst>
          </p:cNvPr>
          <p:cNvSpPr txBox="1"/>
          <p:nvPr/>
        </p:nvSpPr>
        <p:spPr>
          <a:xfrm>
            <a:off x="1636063" y="1763583"/>
            <a:ext cx="4459937" cy="400110"/>
          </a:xfrm>
          <a:prstGeom prst="rect">
            <a:avLst/>
          </a:prstGeom>
          <a:noFill/>
        </p:spPr>
        <p:txBody>
          <a:bodyPr wrap="square" rtlCol="0">
            <a:spAutoFit/>
          </a:bodyPr>
          <a:lstStyle/>
          <a:p>
            <a:r>
              <a:rPr lang="en-US" sz="2000" dirty="0" err="1">
                <a:latin typeface="Helvetica" pitchFamily="2" charset="0"/>
              </a:rPr>
              <a:t>Hypercard</a:t>
            </a:r>
            <a:r>
              <a:rPr lang="en-US" sz="2000" dirty="0">
                <a:latin typeface="Helvetica" pitchFamily="2" charset="0"/>
              </a:rPr>
              <a:t>, Apple Computer, 1987</a:t>
            </a:r>
          </a:p>
        </p:txBody>
      </p:sp>
      <p:pic>
        <p:nvPicPr>
          <p:cNvPr id="2" name="Picture 1">
            <a:extLst>
              <a:ext uri="{FF2B5EF4-FFF2-40B4-BE49-F238E27FC236}">
                <a16:creationId xmlns:a16="http://schemas.microsoft.com/office/drawing/2014/main" id="{41835618-CF65-564F-8799-2E44EE0C9D41}"/>
              </a:ext>
            </a:extLst>
          </p:cNvPr>
          <p:cNvPicPr>
            <a:picLocks noChangeAspect="1"/>
          </p:cNvPicPr>
          <p:nvPr/>
        </p:nvPicPr>
        <p:blipFill>
          <a:blip r:embed="rId3"/>
          <a:stretch>
            <a:fillRect/>
          </a:stretch>
        </p:blipFill>
        <p:spPr>
          <a:xfrm>
            <a:off x="653346" y="3173663"/>
            <a:ext cx="4889500" cy="3238500"/>
          </a:xfrm>
          <a:prstGeom prst="rect">
            <a:avLst/>
          </a:prstGeom>
        </p:spPr>
      </p:pic>
    </p:spTree>
    <p:extLst>
      <p:ext uri="{BB962C8B-B14F-4D97-AF65-F5344CB8AC3E}">
        <p14:creationId xmlns:p14="http://schemas.microsoft.com/office/powerpoint/2010/main" val="228235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A8B3C-AD30-3F47-BFD0-1A926E7A4F5F}"/>
              </a:ext>
            </a:extLst>
          </p:cNvPr>
          <p:cNvSpPr txBox="1"/>
          <p:nvPr/>
        </p:nvSpPr>
        <p:spPr>
          <a:xfrm>
            <a:off x="406353" y="445837"/>
            <a:ext cx="4459937" cy="707886"/>
          </a:xfrm>
          <a:prstGeom prst="rect">
            <a:avLst/>
          </a:prstGeom>
          <a:noFill/>
        </p:spPr>
        <p:txBody>
          <a:bodyPr wrap="square" rtlCol="0">
            <a:spAutoFit/>
          </a:bodyPr>
          <a:lstStyle/>
          <a:p>
            <a:r>
              <a:rPr lang="en-US" sz="4000" dirty="0">
                <a:latin typeface="Helvetica" pitchFamily="2" charset="0"/>
              </a:rPr>
              <a:t>Themes</a:t>
            </a:r>
          </a:p>
        </p:txBody>
      </p:sp>
      <p:sp>
        <p:nvSpPr>
          <p:cNvPr id="5" name="TextBox 4">
            <a:extLst>
              <a:ext uri="{FF2B5EF4-FFF2-40B4-BE49-F238E27FC236}">
                <a16:creationId xmlns:a16="http://schemas.microsoft.com/office/drawing/2014/main" id="{7BAFF234-6348-DF44-A0B4-FFB285642586}"/>
              </a:ext>
            </a:extLst>
          </p:cNvPr>
          <p:cNvSpPr txBox="1"/>
          <p:nvPr/>
        </p:nvSpPr>
        <p:spPr>
          <a:xfrm>
            <a:off x="1636063" y="1763583"/>
            <a:ext cx="4459937" cy="400110"/>
          </a:xfrm>
          <a:prstGeom prst="rect">
            <a:avLst/>
          </a:prstGeom>
          <a:noFill/>
        </p:spPr>
        <p:txBody>
          <a:bodyPr wrap="square" rtlCol="0">
            <a:spAutoFit/>
          </a:bodyPr>
          <a:lstStyle/>
          <a:p>
            <a:r>
              <a:rPr lang="en-US" sz="2000" dirty="0">
                <a:latin typeface="Helvetica" pitchFamily="2" charset="0"/>
              </a:rPr>
              <a:t>Exploration through ”systems”</a:t>
            </a:r>
          </a:p>
        </p:txBody>
      </p:sp>
      <p:sp>
        <p:nvSpPr>
          <p:cNvPr id="6" name="TextBox 5">
            <a:extLst>
              <a:ext uri="{FF2B5EF4-FFF2-40B4-BE49-F238E27FC236}">
                <a16:creationId xmlns:a16="http://schemas.microsoft.com/office/drawing/2014/main" id="{0F81707A-BEB9-C74E-B0C7-246522F5AA6A}"/>
              </a:ext>
            </a:extLst>
          </p:cNvPr>
          <p:cNvSpPr txBox="1"/>
          <p:nvPr/>
        </p:nvSpPr>
        <p:spPr>
          <a:xfrm>
            <a:off x="1636062" y="2573498"/>
            <a:ext cx="4459937" cy="400110"/>
          </a:xfrm>
          <a:prstGeom prst="rect">
            <a:avLst/>
          </a:prstGeom>
          <a:noFill/>
        </p:spPr>
        <p:txBody>
          <a:bodyPr wrap="square" rtlCol="0">
            <a:spAutoFit/>
          </a:bodyPr>
          <a:lstStyle/>
          <a:p>
            <a:r>
              <a:rPr lang="en-US" sz="2000" dirty="0">
                <a:latin typeface="Helvetica" pitchFamily="2" charset="0"/>
              </a:rPr>
              <a:t>Ethics</a:t>
            </a:r>
          </a:p>
        </p:txBody>
      </p:sp>
      <p:sp>
        <p:nvSpPr>
          <p:cNvPr id="7" name="TextBox 6">
            <a:extLst>
              <a:ext uri="{FF2B5EF4-FFF2-40B4-BE49-F238E27FC236}">
                <a16:creationId xmlns:a16="http://schemas.microsoft.com/office/drawing/2014/main" id="{09F19E46-BAE9-524E-ACC0-6104E93C2214}"/>
              </a:ext>
            </a:extLst>
          </p:cNvPr>
          <p:cNvSpPr txBox="1"/>
          <p:nvPr/>
        </p:nvSpPr>
        <p:spPr>
          <a:xfrm>
            <a:off x="1636059" y="4042009"/>
            <a:ext cx="4459937" cy="400110"/>
          </a:xfrm>
          <a:prstGeom prst="rect">
            <a:avLst/>
          </a:prstGeom>
          <a:noFill/>
        </p:spPr>
        <p:txBody>
          <a:bodyPr wrap="square" rtlCol="0">
            <a:spAutoFit/>
          </a:bodyPr>
          <a:lstStyle/>
          <a:p>
            <a:r>
              <a:rPr lang="en-US" sz="2000" dirty="0">
                <a:latin typeface="Helvetica" pitchFamily="2" charset="0"/>
              </a:rPr>
              <a:t>Surprise </a:t>
            </a:r>
          </a:p>
        </p:txBody>
      </p:sp>
      <p:sp>
        <p:nvSpPr>
          <p:cNvPr id="8" name="TextBox 7">
            <a:extLst>
              <a:ext uri="{FF2B5EF4-FFF2-40B4-BE49-F238E27FC236}">
                <a16:creationId xmlns:a16="http://schemas.microsoft.com/office/drawing/2014/main" id="{50DC6604-371B-394D-AF06-17A44B1EAFDC}"/>
              </a:ext>
            </a:extLst>
          </p:cNvPr>
          <p:cNvSpPr txBox="1"/>
          <p:nvPr/>
        </p:nvSpPr>
        <p:spPr>
          <a:xfrm>
            <a:off x="1636060" y="3346317"/>
            <a:ext cx="4459937" cy="400110"/>
          </a:xfrm>
          <a:prstGeom prst="rect">
            <a:avLst/>
          </a:prstGeom>
          <a:noFill/>
        </p:spPr>
        <p:txBody>
          <a:bodyPr wrap="square" rtlCol="0">
            <a:spAutoFit/>
          </a:bodyPr>
          <a:lstStyle/>
          <a:p>
            <a:r>
              <a:rPr lang="en-US" sz="2000" dirty="0">
                <a:latin typeface="Helvetica" pitchFamily="2" charset="0"/>
              </a:rPr>
              <a:t>Beauty </a:t>
            </a:r>
          </a:p>
        </p:txBody>
      </p:sp>
      <p:sp>
        <p:nvSpPr>
          <p:cNvPr id="9" name="TextBox 8">
            <a:extLst>
              <a:ext uri="{FF2B5EF4-FFF2-40B4-BE49-F238E27FC236}">
                <a16:creationId xmlns:a16="http://schemas.microsoft.com/office/drawing/2014/main" id="{DC0FC79C-8A2A-2B47-8D02-9B0EE7944043}"/>
              </a:ext>
            </a:extLst>
          </p:cNvPr>
          <p:cNvSpPr txBox="1"/>
          <p:nvPr/>
        </p:nvSpPr>
        <p:spPr>
          <a:xfrm>
            <a:off x="1636059" y="4814828"/>
            <a:ext cx="4459937" cy="400110"/>
          </a:xfrm>
          <a:prstGeom prst="rect">
            <a:avLst/>
          </a:prstGeom>
          <a:noFill/>
        </p:spPr>
        <p:txBody>
          <a:bodyPr wrap="square" rtlCol="0">
            <a:spAutoFit/>
          </a:bodyPr>
          <a:lstStyle/>
          <a:p>
            <a:r>
              <a:rPr lang="en-US" sz="2000" dirty="0">
                <a:latin typeface="Helvetica" pitchFamily="2" charset="0"/>
              </a:rPr>
              <a:t>Forms beyond glass screens </a:t>
            </a:r>
          </a:p>
        </p:txBody>
      </p:sp>
    </p:spTree>
    <p:extLst>
      <p:ext uri="{BB962C8B-B14F-4D97-AF65-F5344CB8AC3E}">
        <p14:creationId xmlns:p14="http://schemas.microsoft.com/office/powerpoint/2010/main" val="225095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D5475-F947-C74A-8014-54BB81CA1324}"/>
              </a:ext>
            </a:extLst>
          </p:cNvPr>
          <p:cNvSpPr/>
          <p:nvPr/>
        </p:nvSpPr>
        <p:spPr>
          <a:xfrm>
            <a:off x="348839" y="774402"/>
            <a:ext cx="2854820" cy="369332"/>
          </a:xfrm>
          <a:prstGeom prst="rect">
            <a:avLst/>
          </a:prstGeom>
        </p:spPr>
        <p:txBody>
          <a:bodyPr wrap="none">
            <a:spAutoFit/>
          </a:bodyPr>
          <a:lstStyle/>
          <a:p>
            <a:r>
              <a:rPr lang="en-US" dirty="0">
                <a:hlinkClick r:id="rId2"/>
              </a:rPr>
              <a:t>https://vimeo.com/4587178</a:t>
            </a:r>
            <a:endParaRPr lang="en-US" dirty="0"/>
          </a:p>
        </p:txBody>
      </p:sp>
      <p:sp>
        <p:nvSpPr>
          <p:cNvPr id="5" name="TextBox 4">
            <a:extLst>
              <a:ext uri="{FF2B5EF4-FFF2-40B4-BE49-F238E27FC236}">
                <a16:creationId xmlns:a16="http://schemas.microsoft.com/office/drawing/2014/main" id="{4A8E81C0-2A7C-5C43-A80B-CB5BCAE47E7A}"/>
              </a:ext>
            </a:extLst>
          </p:cNvPr>
          <p:cNvSpPr txBox="1"/>
          <p:nvPr/>
        </p:nvSpPr>
        <p:spPr>
          <a:xfrm>
            <a:off x="348839" y="141037"/>
            <a:ext cx="6472375" cy="707886"/>
          </a:xfrm>
          <a:prstGeom prst="rect">
            <a:avLst/>
          </a:prstGeom>
          <a:noFill/>
        </p:spPr>
        <p:txBody>
          <a:bodyPr wrap="square" rtlCol="0">
            <a:spAutoFit/>
          </a:bodyPr>
          <a:lstStyle/>
          <a:p>
            <a:r>
              <a:rPr lang="en-US" sz="4000" dirty="0">
                <a:latin typeface="Helvetica" pitchFamily="2" charset="0"/>
              </a:rPr>
              <a:t>“Just Landed”  2009 </a:t>
            </a:r>
          </a:p>
        </p:txBody>
      </p:sp>
      <p:pic>
        <p:nvPicPr>
          <p:cNvPr id="6" name="Picture 5">
            <a:extLst>
              <a:ext uri="{FF2B5EF4-FFF2-40B4-BE49-F238E27FC236}">
                <a16:creationId xmlns:a16="http://schemas.microsoft.com/office/drawing/2014/main" id="{3CC1753A-D156-6449-AB2E-8C15FEA8BEC3}"/>
              </a:ext>
            </a:extLst>
          </p:cNvPr>
          <p:cNvPicPr>
            <a:picLocks noChangeAspect="1"/>
          </p:cNvPicPr>
          <p:nvPr/>
        </p:nvPicPr>
        <p:blipFill>
          <a:blip r:embed="rId3"/>
          <a:stretch>
            <a:fillRect/>
          </a:stretch>
        </p:blipFill>
        <p:spPr>
          <a:xfrm>
            <a:off x="636682" y="1777098"/>
            <a:ext cx="8334323" cy="4543397"/>
          </a:xfrm>
          <a:prstGeom prst="rect">
            <a:avLst/>
          </a:prstGeom>
        </p:spPr>
      </p:pic>
    </p:spTree>
    <p:extLst>
      <p:ext uri="{BB962C8B-B14F-4D97-AF65-F5344CB8AC3E}">
        <p14:creationId xmlns:p14="http://schemas.microsoft.com/office/powerpoint/2010/main" val="168888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6BC72A-89FC-194A-A008-D36AFDF85309}"/>
              </a:ext>
            </a:extLst>
          </p:cNvPr>
          <p:cNvSpPr/>
          <p:nvPr/>
        </p:nvSpPr>
        <p:spPr>
          <a:xfrm>
            <a:off x="651641" y="1612687"/>
            <a:ext cx="6096000" cy="3693319"/>
          </a:xfrm>
          <a:prstGeom prst="rect">
            <a:avLst/>
          </a:prstGeom>
        </p:spPr>
        <p:txBody>
          <a:bodyPr>
            <a:spAutoFit/>
          </a:bodyPr>
          <a:lstStyle/>
          <a:p>
            <a:r>
              <a:rPr lang="en-US" b="0" i="0" dirty="0">
                <a:solidFill>
                  <a:srgbClr val="4C4C4C"/>
                </a:solidFill>
                <a:effectLst/>
                <a:latin typeface="tablet-gothic"/>
              </a:rPr>
              <a:t>“While my intentions were good, I later learned that several advertisers saw the piece as a kind of instructional video for how personal data could be scraped, unbeknownst to users, from a Twitter feed. At no point in the development of Just Landed did I stop to consider the implications of the code I was writing, and how it might go on to be used. Unbeknownst to me, I was complicit in the acceleration of dangerous "big data" practices.”</a:t>
            </a:r>
          </a:p>
          <a:p>
            <a:endParaRPr lang="en-US" dirty="0">
              <a:solidFill>
                <a:srgbClr val="4C4C4C"/>
              </a:solidFill>
              <a:latin typeface="tablet-gothic"/>
            </a:endParaRPr>
          </a:p>
          <a:p>
            <a:endParaRPr lang="en-US" dirty="0">
              <a:solidFill>
                <a:srgbClr val="4C4C4C"/>
              </a:solidFill>
              <a:latin typeface="tablet-gothic"/>
            </a:endParaRPr>
          </a:p>
          <a:p>
            <a:endParaRPr lang="en-US" dirty="0">
              <a:solidFill>
                <a:srgbClr val="4C4C4C"/>
              </a:solidFill>
              <a:latin typeface="tablet-gothic"/>
            </a:endParaRPr>
          </a:p>
          <a:p>
            <a:r>
              <a:rPr lang="en-US" dirty="0" err="1">
                <a:solidFill>
                  <a:srgbClr val="4C4C4C"/>
                </a:solidFill>
                <a:latin typeface="tablet-gothic"/>
              </a:rPr>
              <a:t>Jer</a:t>
            </a:r>
            <a:r>
              <a:rPr lang="en-US" dirty="0">
                <a:solidFill>
                  <a:srgbClr val="4C4C4C"/>
                </a:solidFill>
                <a:latin typeface="tablet-gothic"/>
              </a:rPr>
              <a:t> Thorp</a:t>
            </a:r>
          </a:p>
          <a:p>
            <a:r>
              <a:rPr lang="en-US" dirty="0">
                <a:solidFill>
                  <a:srgbClr val="4C4C4C"/>
                </a:solidFill>
                <a:latin typeface="tablet-gothic"/>
              </a:rPr>
              <a:t>February 2018</a:t>
            </a:r>
            <a:endParaRPr lang="en-US" dirty="0"/>
          </a:p>
        </p:txBody>
      </p:sp>
      <p:sp>
        <p:nvSpPr>
          <p:cNvPr id="3" name="TextBox 2">
            <a:extLst>
              <a:ext uri="{FF2B5EF4-FFF2-40B4-BE49-F238E27FC236}">
                <a16:creationId xmlns:a16="http://schemas.microsoft.com/office/drawing/2014/main" id="{9B02432B-BA92-B34E-9503-8F5DB914D82B}"/>
              </a:ext>
            </a:extLst>
          </p:cNvPr>
          <p:cNvSpPr txBox="1"/>
          <p:nvPr/>
        </p:nvSpPr>
        <p:spPr>
          <a:xfrm>
            <a:off x="348839" y="141037"/>
            <a:ext cx="8669037" cy="707886"/>
          </a:xfrm>
          <a:prstGeom prst="rect">
            <a:avLst/>
          </a:prstGeom>
          <a:noFill/>
        </p:spPr>
        <p:txBody>
          <a:bodyPr wrap="square" rtlCol="0">
            <a:spAutoFit/>
          </a:bodyPr>
          <a:lstStyle/>
          <a:p>
            <a:r>
              <a:rPr lang="en-US" sz="4000" dirty="0">
                <a:latin typeface="Helvetica" pitchFamily="2" charset="0"/>
              </a:rPr>
              <a:t>“Just Landed”  Revisited, 2018 </a:t>
            </a:r>
          </a:p>
        </p:txBody>
      </p:sp>
    </p:spTree>
    <p:extLst>
      <p:ext uri="{BB962C8B-B14F-4D97-AF65-F5344CB8AC3E}">
        <p14:creationId xmlns:p14="http://schemas.microsoft.com/office/powerpoint/2010/main" val="370526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178B7-9BCC-5F4E-B7DA-0C01F44B5367}"/>
              </a:ext>
            </a:extLst>
          </p:cNvPr>
          <p:cNvPicPr>
            <a:picLocks noChangeAspect="1"/>
          </p:cNvPicPr>
          <p:nvPr/>
        </p:nvPicPr>
        <p:blipFill>
          <a:blip r:embed="rId2"/>
          <a:stretch>
            <a:fillRect/>
          </a:stretch>
        </p:blipFill>
        <p:spPr>
          <a:xfrm>
            <a:off x="1569308" y="1360140"/>
            <a:ext cx="8644253" cy="4638380"/>
          </a:xfrm>
          <a:prstGeom prst="rect">
            <a:avLst/>
          </a:prstGeom>
        </p:spPr>
      </p:pic>
      <p:sp>
        <p:nvSpPr>
          <p:cNvPr id="5" name="Rectangle 4">
            <a:extLst>
              <a:ext uri="{FF2B5EF4-FFF2-40B4-BE49-F238E27FC236}">
                <a16:creationId xmlns:a16="http://schemas.microsoft.com/office/drawing/2014/main" id="{8BACFD18-2779-2540-B19E-E404C2B5818F}"/>
              </a:ext>
            </a:extLst>
          </p:cNvPr>
          <p:cNvSpPr/>
          <p:nvPr/>
        </p:nvSpPr>
        <p:spPr>
          <a:xfrm>
            <a:off x="276417" y="859480"/>
            <a:ext cx="5114798" cy="646331"/>
          </a:xfrm>
          <a:prstGeom prst="rect">
            <a:avLst/>
          </a:prstGeom>
        </p:spPr>
        <p:txBody>
          <a:bodyPr wrap="none">
            <a:spAutoFit/>
          </a:bodyPr>
          <a:lstStyle/>
          <a:p>
            <a:r>
              <a:rPr lang="en-US" dirty="0">
                <a:hlinkClick r:id="rId3"/>
              </a:rPr>
              <a:t>https://www.youtube.com/watch?v=Q9wcvFkWpsM</a:t>
            </a:r>
            <a:endParaRPr lang="en-US" dirty="0"/>
          </a:p>
          <a:p>
            <a:r>
              <a:rPr lang="en-US" dirty="0"/>
              <a:t>7:06</a:t>
            </a:r>
          </a:p>
        </p:txBody>
      </p:sp>
      <p:sp>
        <p:nvSpPr>
          <p:cNvPr id="6" name="TextBox 5">
            <a:extLst>
              <a:ext uri="{FF2B5EF4-FFF2-40B4-BE49-F238E27FC236}">
                <a16:creationId xmlns:a16="http://schemas.microsoft.com/office/drawing/2014/main" id="{F3F26CCF-6884-EA4C-A35B-538885E8CF59}"/>
              </a:ext>
            </a:extLst>
          </p:cNvPr>
          <p:cNvSpPr txBox="1"/>
          <p:nvPr/>
        </p:nvSpPr>
        <p:spPr>
          <a:xfrm>
            <a:off x="348839" y="141037"/>
            <a:ext cx="6472375" cy="707886"/>
          </a:xfrm>
          <a:prstGeom prst="rect">
            <a:avLst/>
          </a:prstGeom>
          <a:noFill/>
        </p:spPr>
        <p:txBody>
          <a:bodyPr wrap="square" rtlCol="0">
            <a:spAutoFit/>
          </a:bodyPr>
          <a:lstStyle/>
          <a:p>
            <a:r>
              <a:rPr lang="en-US" sz="4000" dirty="0">
                <a:latin typeface="Helvetica" pitchFamily="2" charset="0"/>
              </a:rPr>
              <a:t>“Cascade”  2012 </a:t>
            </a:r>
          </a:p>
        </p:txBody>
      </p:sp>
    </p:spTree>
    <p:extLst>
      <p:ext uri="{BB962C8B-B14F-4D97-AF65-F5344CB8AC3E}">
        <p14:creationId xmlns:p14="http://schemas.microsoft.com/office/powerpoint/2010/main" val="249789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58540F-E2A9-F846-AA70-92FF967F6C4A}"/>
              </a:ext>
            </a:extLst>
          </p:cNvPr>
          <p:cNvPicPr>
            <a:picLocks noChangeAspect="1"/>
          </p:cNvPicPr>
          <p:nvPr/>
        </p:nvPicPr>
        <p:blipFill>
          <a:blip r:embed="rId2"/>
          <a:stretch>
            <a:fillRect/>
          </a:stretch>
        </p:blipFill>
        <p:spPr>
          <a:xfrm>
            <a:off x="189127" y="170592"/>
            <a:ext cx="1854200" cy="1549400"/>
          </a:xfrm>
          <a:prstGeom prst="rect">
            <a:avLst/>
          </a:prstGeom>
        </p:spPr>
      </p:pic>
      <p:sp>
        <p:nvSpPr>
          <p:cNvPr id="5" name="Rectangle 4">
            <a:extLst>
              <a:ext uri="{FF2B5EF4-FFF2-40B4-BE49-F238E27FC236}">
                <a16:creationId xmlns:a16="http://schemas.microsoft.com/office/drawing/2014/main" id="{DD7E232F-E9AA-3641-897C-F86BB2E4CC7B}"/>
              </a:ext>
            </a:extLst>
          </p:cNvPr>
          <p:cNvSpPr/>
          <p:nvPr/>
        </p:nvSpPr>
        <p:spPr>
          <a:xfrm>
            <a:off x="5906873" y="945292"/>
            <a:ext cx="6096000" cy="5355312"/>
          </a:xfrm>
          <a:prstGeom prst="rect">
            <a:avLst/>
          </a:prstGeom>
        </p:spPr>
        <p:txBody>
          <a:bodyPr>
            <a:spAutoFit/>
          </a:bodyPr>
          <a:lstStyle/>
          <a:p>
            <a:r>
              <a:rPr lang="en-US" b="0" i="0" u="none" strike="noStrike" dirty="0">
                <a:solidFill>
                  <a:srgbClr val="000000"/>
                </a:solidFill>
                <a:effectLst/>
                <a:latin typeface="Helvetica Neue" panose="02000503000000020004" pitchFamily="2" charset="0"/>
              </a:rPr>
              <a:t>In OCR’s piece “</a:t>
            </a:r>
            <a:r>
              <a:rPr lang="en-US" b="0" i="0" u="none" strike="noStrike" dirty="0">
                <a:solidFill>
                  <a:srgbClr val="2573FA"/>
                </a:solidFill>
                <a:effectLst/>
                <a:latin typeface="Helvetica Neue" panose="02000503000000020004" pitchFamily="2" charset="0"/>
                <a:hlinkClick r:id="rId3"/>
              </a:rPr>
              <a:t>Thousands of Exhausted Things</a:t>
            </a:r>
            <a:r>
              <a:rPr lang="en-US" b="0" i="0" u="none" strike="noStrike" dirty="0">
                <a:solidFill>
                  <a:srgbClr val="000000"/>
                </a:solidFill>
                <a:effectLst/>
                <a:latin typeface="Helvetica Neue" panose="02000503000000020004" pitchFamily="2" charset="0"/>
              </a:rPr>
              <a:t>,” the title, artist, medium and dimensions of every work in the collection has been contextualized through performance. The idea for one scene began in an email from Hansen, a world class statistician. His note contained only a list of names, the meaning of which Thorp and Rubin didn’t initially grasp. This list became a scene performed by a man and a woman: the man steadily reads the names in the sequence, all male, with many minutes passing before the female actor finally interjects desperately with a woman’s name. It is revealed that the duo is reading the first names of the artists in MoMA’s collection, sequenced by how frequently they are represented, teasing out the gender imbalance entrenched in the collection. This archive acts as a kind of cultural history, embodying what might be well-known to students of art history but is largely invisible to those walking the halls of the museum. From data, the OCR once again creates avenues to insight.</a:t>
            </a:r>
            <a:endParaRPr lang="en-US" dirty="0"/>
          </a:p>
        </p:txBody>
      </p:sp>
      <p:pic>
        <p:nvPicPr>
          <p:cNvPr id="6" name="Picture 5">
            <a:extLst>
              <a:ext uri="{FF2B5EF4-FFF2-40B4-BE49-F238E27FC236}">
                <a16:creationId xmlns:a16="http://schemas.microsoft.com/office/drawing/2014/main" id="{5261EBF4-93D6-FE43-BF7E-1E06D8175CB3}"/>
              </a:ext>
            </a:extLst>
          </p:cNvPr>
          <p:cNvPicPr>
            <a:picLocks noChangeAspect="1"/>
          </p:cNvPicPr>
          <p:nvPr/>
        </p:nvPicPr>
        <p:blipFill>
          <a:blip r:embed="rId4"/>
          <a:stretch>
            <a:fillRect/>
          </a:stretch>
        </p:blipFill>
        <p:spPr>
          <a:xfrm>
            <a:off x="457200" y="2310714"/>
            <a:ext cx="5189695" cy="2775636"/>
          </a:xfrm>
          <a:prstGeom prst="rect">
            <a:avLst/>
          </a:prstGeom>
        </p:spPr>
      </p:pic>
      <p:sp>
        <p:nvSpPr>
          <p:cNvPr id="2" name="Rectangle 1">
            <a:extLst>
              <a:ext uri="{FF2B5EF4-FFF2-40B4-BE49-F238E27FC236}">
                <a16:creationId xmlns:a16="http://schemas.microsoft.com/office/drawing/2014/main" id="{E1DA8EE5-78E2-A346-B6E3-A1AB53D34F7F}"/>
              </a:ext>
            </a:extLst>
          </p:cNvPr>
          <p:cNvSpPr/>
          <p:nvPr/>
        </p:nvSpPr>
        <p:spPr>
          <a:xfrm>
            <a:off x="498897" y="1830687"/>
            <a:ext cx="3088859" cy="369332"/>
          </a:xfrm>
          <a:prstGeom prst="rect">
            <a:avLst/>
          </a:prstGeom>
        </p:spPr>
        <p:txBody>
          <a:bodyPr wrap="none">
            <a:spAutoFit/>
          </a:bodyPr>
          <a:lstStyle/>
          <a:p>
            <a:r>
              <a:rPr lang="en-US" dirty="0">
                <a:hlinkClick r:id="rId5"/>
              </a:rPr>
              <a:t>https://vimeo.com/133815147</a:t>
            </a:r>
            <a:endParaRPr lang="en-US" dirty="0"/>
          </a:p>
        </p:txBody>
      </p:sp>
    </p:spTree>
    <p:extLst>
      <p:ext uri="{BB962C8B-B14F-4D97-AF65-F5344CB8AC3E}">
        <p14:creationId xmlns:p14="http://schemas.microsoft.com/office/powerpoint/2010/main" val="258788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9DAC2-4862-454A-AEF0-519CEE2134D9}"/>
              </a:ext>
            </a:extLst>
          </p:cNvPr>
          <p:cNvPicPr>
            <a:picLocks noChangeAspect="1"/>
          </p:cNvPicPr>
          <p:nvPr/>
        </p:nvPicPr>
        <p:blipFill>
          <a:blip r:embed="rId2"/>
          <a:stretch>
            <a:fillRect/>
          </a:stretch>
        </p:blipFill>
        <p:spPr>
          <a:xfrm>
            <a:off x="3855308" y="1036049"/>
            <a:ext cx="7937521" cy="5172019"/>
          </a:xfrm>
          <a:prstGeom prst="rect">
            <a:avLst/>
          </a:prstGeom>
        </p:spPr>
      </p:pic>
      <p:sp>
        <p:nvSpPr>
          <p:cNvPr id="5" name="TextBox 4">
            <a:extLst>
              <a:ext uri="{FF2B5EF4-FFF2-40B4-BE49-F238E27FC236}">
                <a16:creationId xmlns:a16="http://schemas.microsoft.com/office/drawing/2014/main" id="{AA6C9F33-C21C-EA4B-B5BB-8BAF3051DC56}"/>
              </a:ext>
            </a:extLst>
          </p:cNvPr>
          <p:cNvSpPr txBox="1"/>
          <p:nvPr/>
        </p:nvSpPr>
        <p:spPr>
          <a:xfrm>
            <a:off x="249985" y="178108"/>
            <a:ext cx="8992869" cy="707886"/>
          </a:xfrm>
          <a:prstGeom prst="rect">
            <a:avLst/>
          </a:prstGeom>
          <a:noFill/>
        </p:spPr>
        <p:txBody>
          <a:bodyPr wrap="square" rtlCol="0">
            <a:spAutoFit/>
          </a:bodyPr>
          <a:lstStyle/>
          <a:p>
            <a:r>
              <a:rPr lang="en-US" sz="4000" dirty="0">
                <a:latin typeface="Helvetica" pitchFamily="2" charset="0"/>
              </a:rPr>
              <a:t>“9/11 Memorial : Name Placement”</a:t>
            </a:r>
          </a:p>
        </p:txBody>
      </p:sp>
      <p:pic>
        <p:nvPicPr>
          <p:cNvPr id="6" name="Picture 5">
            <a:extLst>
              <a:ext uri="{FF2B5EF4-FFF2-40B4-BE49-F238E27FC236}">
                <a16:creationId xmlns:a16="http://schemas.microsoft.com/office/drawing/2014/main" id="{76A36D1A-E48D-1E42-9F20-53B28CA5FA05}"/>
              </a:ext>
            </a:extLst>
          </p:cNvPr>
          <p:cNvPicPr>
            <a:picLocks noChangeAspect="1"/>
          </p:cNvPicPr>
          <p:nvPr/>
        </p:nvPicPr>
        <p:blipFill>
          <a:blip r:embed="rId3"/>
          <a:stretch>
            <a:fillRect/>
          </a:stretch>
        </p:blipFill>
        <p:spPr>
          <a:xfrm>
            <a:off x="249985" y="2284081"/>
            <a:ext cx="6006031" cy="2893919"/>
          </a:xfrm>
          <a:prstGeom prst="rect">
            <a:avLst/>
          </a:prstGeom>
        </p:spPr>
      </p:pic>
      <p:sp>
        <p:nvSpPr>
          <p:cNvPr id="7" name="TextBox 6">
            <a:extLst>
              <a:ext uri="{FF2B5EF4-FFF2-40B4-BE49-F238E27FC236}">
                <a16:creationId xmlns:a16="http://schemas.microsoft.com/office/drawing/2014/main" id="{048DE949-2610-9045-93F4-09E9ABED42E3}"/>
              </a:ext>
            </a:extLst>
          </p:cNvPr>
          <p:cNvSpPr txBox="1"/>
          <p:nvPr/>
        </p:nvSpPr>
        <p:spPr>
          <a:xfrm>
            <a:off x="867823" y="1254013"/>
            <a:ext cx="8992869" cy="461665"/>
          </a:xfrm>
          <a:prstGeom prst="rect">
            <a:avLst/>
          </a:prstGeom>
          <a:noFill/>
        </p:spPr>
        <p:txBody>
          <a:bodyPr wrap="square" rtlCol="0">
            <a:spAutoFit/>
          </a:bodyPr>
          <a:lstStyle/>
          <a:p>
            <a:r>
              <a:rPr lang="en-US" sz="1200" dirty="0">
                <a:latin typeface="Helvetica" pitchFamily="2" charset="0"/>
              </a:rPr>
              <a:t>2,500 names</a:t>
            </a:r>
          </a:p>
          <a:p>
            <a:r>
              <a:rPr lang="en-US" sz="1200" dirty="0">
                <a:latin typeface="Helvetica" pitchFamily="2" charset="0"/>
              </a:rPr>
              <a:t>1400 adjacency requests</a:t>
            </a:r>
          </a:p>
        </p:txBody>
      </p:sp>
    </p:spTree>
    <p:extLst>
      <p:ext uri="{BB962C8B-B14F-4D97-AF65-F5344CB8AC3E}">
        <p14:creationId xmlns:p14="http://schemas.microsoft.com/office/powerpoint/2010/main" val="363992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514</Words>
  <Application>Microsoft Macintosh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din-next-w01-light</vt:lpstr>
      <vt:lpstr>Helvetica</vt:lpstr>
      <vt:lpstr>Helvetica Neue</vt:lpstr>
      <vt:lpstr>tablet-gothic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LOCKE, DOUGLAS</dc:creator>
  <cp:lastModifiedBy>LOCKE, DOUGLAS</cp:lastModifiedBy>
  <cp:revision>14</cp:revision>
  <dcterms:created xsi:type="dcterms:W3CDTF">2019-09-05T01:53:28Z</dcterms:created>
  <dcterms:modified xsi:type="dcterms:W3CDTF">2019-09-05T13:12:43Z</dcterms:modified>
</cp:coreProperties>
</file>